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271" r:id="rId3"/>
    <p:sldId id="291" r:id="rId4"/>
    <p:sldId id="280" r:id="rId5"/>
    <p:sldId id="293" r:id="rId6"/>
    <p:sldId id="294" r:id="rId7"/>
    <p:sldId id="295" r:id="rId8"/>
    <p:sldId id="296" r:id="rId9"/>
    <p:sldId id="297" r:id="rId10"/>
    <p:sldId id="292" r:id="rId11"/>
    <p:sldId id="298" r:id="rId12"/>
    <p:sldId id="273" r:id="rId13"/>
    <p:sldId id="299" r:id="rId14"/>
    <p:sldId id="284" r:id="rId15"/>
    <p:sldId id="285" r:id="rId16"/>
    <p:sldId id="290" r:id="rId17"/>
    <p:sldId id="286" r:id="rId18"/>
    <p:sldId id="287" r:id="rId19"/>
    <p:sldId id="300" r:id="rId20"/>
    <p:sldId id="301" r:id="rId21"/>
    <p:sldId id="302" r:id="rId22"/>
    <p:sldId id="303" r:id="rId23"/>
    <p:sldId id="289" r:id="rId24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10191"/>
    <a:srgbClr val="160191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1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72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79317-5F90-4298-9D0D-E60DB9D963D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0EDEF-526B-408C-861A-097D722690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24/09/2015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24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BA12-6BDF-4904-B2C1-926837F970D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33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Image 16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pic>
        <p:nvPicPr>
          <p:cNvPr id="15" name="Image 8" descr="bandeau_titr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1"/>
            <a:ext cx="3309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03DB-8CF3-465C-9D86-F559480D19AA}" type="datetime4">
              <a:rPr lang="fr-FR"/>
              <a:pPr>
                <a:defRPr/>
              </a:pPr>
              <a:t>24 septembre 2015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66014F3-5F15-43B1-8BD3-5B0823DDCC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04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0" y="0"/>
            <a:ext cx="3310128" cy="6858000"/>
            <a:chOff x="3256231" y="372"/>
            <a:chExt cx="3310128" cy="6858000"/>
          </a:xfrm>
        </p:grpSpPr>
        <p:pic>
          <p:nvPicPr>
            <p:cNvPr id="19" name="Image 18" descr="bandeau_intercalair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gray">
            <a:xfrm>
              <a:off x="3256231" y="372"/>
              <a:ext cx="3310128" cy="6858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159" y="1628800"/>
              <a:ext cx="3075049" cy="93610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0" y="0"/>
            <a:ext cx="3310128" cy="6858000"/>
            <a:chOff x="3256231" y="372"/>
            <a:chExt cx="3310128" cy="6858000"/>
          </a:xfrm>
        </p:grpSpPr>
        <p:pic>
          <p:nvPicPr>
            <p:cNvPr id="19" name="Image 18" descr="bandeau_intercalair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gray">
            <a:xfrm>
              <a:off x="3256231" y="372"/>
              <a:ext cx="3310128" cy="6858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159" y="1628800"/>
              <a:ext cx="3075049" cy="93610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701655-DB86-4BDD-ACDB-98A835538BBF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9" name="Image 7" descr="bandeau_texte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w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107504" y="6273316"/>
            <a:ext cx="3096344" cy="504056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September</a:t>
            </a:r>
            <a:r>
              <a:rPr lang="fr-FR" dirty="0" smtClean="0">
                <a:solidFill>
                  <a:schemeClr val="bg1"/>
                </a:solidFill>
              </a:rPr>
              <a:t> 28, 2015@IAEA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347864" y="4797152"/>
            <a:ext cx="5796136" cy="1584176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David BERNARD </a:t>
            </a:r>
            <a:endParaRPr lang="fr-FR" sz="1600" u="sng" dirty="0" smtClean="0">
              <a:solidFill>
                <a:schemeClr val="tx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3707904" y="764704"/>
            <a:ext cx="5184576" cy="5184576"/>
          </a:xfrm>
        </p:spPr>
        <p:txBody>
          <a:bodyPr/>
          <a:lstStyle/>
          <a:p>
            <a:pPr algn="ctr"/>
            <a:r>
              <a:rPr lang="en-US" b="1" cap="none" dirty="0">
                <a:latin typeface="Arial" panose="020B0604020202020204" pitchFamily="34" charset="0"/>
              </a:rPr>
              <a:t>D</a:t>
            </a:r>
            <a:r>
              <a:rPr lang="en-US" b="1" cap="none" dirty="0" smtClean="0">
                <a:latin typeface="Arial" panose="020B0604020202020204" pitchFamily="34" charset="0"/>
              </a:rPr>
              <a:t>ecompensating effects in nuclear data integral benchmarking:</a:t>
            </a:r>
            <a:br>
              <a:rPr lang="en-US" b="1" cap="none" dirty="0" smtClean="0">
                <a:latin typeface="Arial" panose="020B0604020202020204" pitchFamily="34" charset="0"/>
              </a:rPr>
            </a:br>
            <a:r>
              <a:rPr lang="en-US" b="1" cap="none" dirty="0" smtClean="0">
                <a:latin typeface="Arial" panose="020B0604020202020204" pitchFamily="34" charset="0"/>
              </a:rPr>
              <a:t/>
            </a:r>
            <a:br>
              <a:rPr lang="en-US" b="1" cap="none" dirty="0" smtClean="0">
                <a:latin typeface="Arial" panose="020B0604020202020204" pitchFamily="34" charset="0"/>
              </a:rPr>
            </a:br>
            <a:r>
              <a:rPr lang="en-US" b="1" cap="none" dirty="0" smtClean="0">
                <a:latin typeface="Arial" panose="020B0604020202020204" pitchFamily="34" charset="0"/>
              </a:rPr>
              <a:t/>
            </a:r>
            <a:br>
              <a:rPr lang="en-US" b="1" cap="none" dirty="0" smtClean="0">
                <a:latin typeface="Arial" panose="020B0604020202020204" pitchFamily="34" charset="0"/>
              </a:rPr>
            </a:br>
            <a:r>
              <a:rPr lang="en-US" b="1" cap="none" dirty="0" smtClean="0">
                <a:latin typeface="Arial" panose="020B0604020202020204" pitchFamily="34" charset="0"/>
              </a:rPr>
              <a:t>How to tag a specific </a:t>
            </a:r>
            <a:r>
              <a:rPr lang="en-US" b="1" cap="none" dirty="0" err="1" smtClean="0">
                <a:latin typeface="Arial" panose="020B0604020202020204" pitchFamily="34" charset="0"/>
              </a:rPr>
              <a:t>xs</a:t>
            </a:r>
            <a:r>
              <a:rPr lang="en-US" b="1" cap="none" dirty="0" smtClean="0">
                <a:latin typeface="Arial" panose="020B0604020202020204" pitchFamily="34" charset="0"/>
              </a:rPr>
              <a:t> ?</a:t>
            </a:r>
            <a:br>
              <a:rPr lang="en-US" b="1" cap="none" dirty="0" smtClean="0">
                <a:latin typeface="Arial" panose="020B0604020202020204" pitchFamily="34" charset="0"/>
              </a:rPr>
            </a:br>
            <a:r>
              <a:rPr lang="en-US" b="1" cap="none" dirty="0" smtClean="0">
                <a:latin typeface="Arial" panose="020B0604020202020204" pitchFamily="34" charset="0"/>
              </a:rPr>
              <a:t/>
            </a:r>
            <a:br>
              <a:rPr lang="en-US" b="1" cap="none" dirty="0" smtClean="0">
                <a:latin typeface="Arial" panose="020B0604020202020204" pitchFamily="34" charset="0"/>
              </a:rPr>
            </a:br>
            <a:r>
              <a:rPr lang="en-US" b="1" cap="none" dirty="0" smtClean="0">
                <a:latin typeface="Arial" panose="020B0604020202020204" pitchFamily="34" charset="0"/>
              </a:rPr>
              <a:t>example of </a:t>
            </a:r>
            <a:r>
              <a:rPr lang="en-US" b="1" cap="none" baseline="30000" dirty="0" smtClean="0">
                <a:latin typeface="Arial" panose="020B0604020202020204" pitchFamily="34" charset="0"/>
              </a:rPr>
              <a:t>238</a:t>
            </a:r>
            <a:r>
              <a:rPr lang="en-US" b="1" cap="none" dirty="0" smtClean="0">
                <a:latin typeface="Arial" panose="020B0604020202020204" pitchFamily="34" charset="0"/>
              </a:rPr>
              <a:t>U(</a:t>
            </a:r>
            <a:r>
              <a:rPr lang="en-US" b="1" cap="none" dirty="0" err="1" smtClean="0">
                <a:latin typeface="Arial" panose="020B0604020202020204" pitchFamily="34" charset="0"/>
              </a:rPr>
              <a:t>n,n</a:t>
            </a:r>
            <a:r>
              <a:rPr lang="en-US" b="1" cap="none" dirty="0" smtClean="0">
                <a:latin typeface="Arial" panose="020B0604020202020204" pitchFamily="34" charset="0"/>
              </a:rPr>
              <a:t>’), p(</a:t>
            </a:r>
            <a:r>
              <a:rPr lang="en-US" b="1" cap="none" dirty="0" err="1" smtClean="0">
                <a:latin typeface="Arial" panose="020B0604020202020204" pitchFamily="34" charset="0"/>
              </a:rPr>
              <a:t>n,p</a:t>
            </a:r>
            <a:r>
              <a:rPr lang="en-US" b="1" cap="none" dirty="0" smtClean="0">
                <a:latin typeface="Arial" panose="020B0604020202020204" pitchFamily="34" charset="0"/>
              </a:rPr>
              <a:t>) and </a:t>
            </a:r>
            <a:r>
              <a:rPr lang="en-US" b="1" cap="none" baseline="30000" dirty="0" smtClean="0">
                <a:latin typeface="Arial" panose="020B0604020202020204" pitchFamily="34" charset="0"/>
              </a:rPr>
              <a:t>235</a:t>
            </a:r>
            <a:r>
              <a:rPr lang="en-US" b="1" cap="none" dirty="0" smtClean="0">
                <a:latin typeface="Arial" panose="020B0604020202020204" pitchFamily="34" charset="0"/>
              </a:rPr>
              <a:t>U (or </a:t>
            </a:r>
            <a:r>
              <a:rPr lang="en-US" b="1" cap="none" baseline="30000" dirty="0" smtClean="0">
                <a:latin typeface="Arial" panose="020B0604020202020204" pitchFamily="34" charset="0"/>
              </a:rPr>
              <a:t>239</a:t>
            </a:r>
            <a:r>
              <a:rPr lang="en-US" b="1" cap="none" dirty="0" smtClean="0">
                <a:latin typeface="Arial" panose="020B0604020202020204" pitchFamily="34" charset="0"/>
              </a:rPr>
              <a:t>Pu) PFNS</a:t>
            </a:r>
            <a:endParaRPr lang="en-US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89263" y="235129"/>
            <a:ext cx="562525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>Needed reduction of the number of Degree Of </a:t>
            </a:r>
            <a:r>
              <a:rPr lang="en-US" sz="1600" b="1" dirty="0" smtClean="0">
                <a:solidFill>
                  <a:prstClr val="white"/>
                </a:solidFill>
                <a:ea typeface="+mj-ea"/>
                <a:cs typeface="+mj-cs"/>
              </a:rPr>
              <a:t>Freedom: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Integral trend tracking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59" y="1916832"/>
            <a:ext cx="45434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4581128"/>
            <a:ext cx="88069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238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U(n</a:t>
            </a:r>
            <a:r>
              <a:rPr lang="en-US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[2;5]</a:t>
            </a:r>
            <a:r>
              <a:rPr lang="en-US" baseline="-25000" dirty="0" err="1">
                <a:solidFill>
                  <a:prstClr val="black"/>
                </a:solidFill>
                <a:latin typeface="Arial" charset="0"/>
                <a:cs typeface="Arial" charset="0"/>
              </a:rPr>
              <a:t>MeV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,n’</a:t>
            </a:r>
            <a:r>
              <a:rPr lang="en-US" dirty="0" err="1">
                <a:solidFill>
                  <a:prstClr val="black"/>
                </a:solidFill>
                <a:latin typeface="Symbol" pitchFamily="18" charset="2"/>
                <a:cs typeface="Arial" charset="0"/>
              </a:rPr>
              <a:t>g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) cross section (including so double differential XS)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seems to be overestimated by about (11±3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)% in JEFF-3.1.1.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(note that </a:t>
            </a:r>
            <a:r>
              <a:rPr lang="en-US" i="1" dirty="0">
                <a:solidFill>
                  <a:prstClr val="black"/>
                </a:solidFill>
                <a:latin typeface="Arial" charset="0"/>
                <a:cs typeface="Arial" charset="0"/>
              </a:rPr>
              <a:t>a priori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uncertainty was about 15%)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This result is not that much sensitive to correlation matrix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Important remark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 This trend is confirmed whatever the </a:t>
            </a:r>
            <a:r>
              <a:rPr lang="en-US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priori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uncertainty of </a:t>
            </a:r>
            <a:r>
              <a:rPr lang="en-US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238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 is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1824" y="2564904"/>
            <a:ext cx="309634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0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23728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STEP3: confirm ND trend</a:t>
            </a:r>
          </a:p>
          <a:p>
            <a:pPr algn="ctr"/>
            <a:endParaRPr lang="en-US" sz="2400" b="1" dirty="0">
              <a:solidFill>
                <a:schemeClr val="accent6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Perform </a:t>
            </a:r>
            <a:r>
              <a:rPr lang="en-US" sz="2400" b="1" dirty="0">
                <a:solidFill>
                  <a:schemeClr val="accent6"/>
                </a:solidFill>
              </a:rPr>
              <a:t>new integral dedicated experiments (recent example)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0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Principle OF the </a:t>
            </a:r>
            <a:r>
              <a:rPr lang="en-US" dirty="0" err="1" smtClean="0"/>
              <a:t>excalibur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9" y="1052736"/>
            <a:ext cx="4137855" cy="1517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8" y="3499441"/>
            <a:ext cx="4287095" cy="57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39364"/>
            <a:ext cx="32871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23409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43999"/>
            <a:ext cx="1971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5508" y="5733256"/>
            <a:ext cx="507657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Transmission values measured by dosimeter detectors are linked to inelastic XS.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278991" y="5037180"/>
            <a:ext cx="2509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F(X)</a:t>
            </a:r>
            <a:r>
              <a:rPr lang="en-US" sz="1100" dirty="0" smtClean="0"/>
              <a:t> accounts for multiple scatterings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56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en-US" dirty="0" smtClean="0"/>
              <a:t>	Principle OF the </a:t>
            </a:r>
            <a:r>
              <a:rPr lang="en-US" dirty="0" err="1" smtClean="0"/>
              <a:t>excalibur</a:t>
            </a:r>
            <a:r>
              <a:rPr lang="en-US" dirty="0" smtClean="0"/>
              <a:t> experiment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87624" y="2297396"/>
                <a:ext cx="7139198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fr-FR" i="1"/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𝜎</m:t>
                              </m:r>
                            </m:e>
                            <m:sub>
                              <m:r>
                                <a:rPr lang="fr-FR" i="1"/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fr-FR" i="1"/>
                            <m:t>𝑇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fr-FR" i="1"/>
                                <m:t>𝑋</m:t>
                              </m:r>
                            </m:e>
                          </m:d>
                        </m:sup>
                      </m:sSubSup>
                      <m:r>
                        <a:rPr lang="fr-FR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fr-FR" i="1"/>
                            <m:t>𝜕</m:t>
                          </m:r>
                          <m:r>
                            <a:rPr lang="fr-FR" i="1"/>
                            <m:t>𝑇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fr-FR" i="1"/>
                                <m:t>𝑋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𝜕𝜎</m:t>
                              </m:r>
                            </m:e>
                            <m:sub>
                              <m:r>
                                <a:rPr lang="fr-FR" i="1"/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fr-FR" i="1"/>
                        <m:t>×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𝜎</m:t>
                              </m:r>
                            </m:e>
                            <m:sub>
                              <m:r>
                                <a:rPr lang="fr-FR" i="1"/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fr-FR" i="1"/>
                            <m:t>𝑇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fr-FR" i="1"/>
                                <m:t>𝑋</m:t>
                              </m:r>
                            </m:e>
                          </m:d>
                        </m:den>
                      </m:f>
                      <m:r>
                        <m:rPr>
                          <m:aln/>
                        </m:rPr>
                        <a:rPr lang="fr-FR" i="1"/>
                        <m:t>=</m:t>
                      </m:r>
                      <m:r>
                        <a:rPr lang="fr-FR" i="1"/>
                        <m:t> 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fr-FR" i="1"/>
                            <m:t>𝛿</m:t>
                          </m:r>
                        </m:e>
                        <m:sub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fr-FR" i="1"/>
                                <m:t>𝑖</m:t>
                              </m:r>
                              <m:r>
                                <a:rPr lang="fr-FR" i="1"/>
                                <m:t>=</m:t>
                              </m:r>
                              <m:r>
                                <a:rPr lang="fr-FR" i="1"/>
                                <m:t>𝑖𝑛𝑒𝑙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/>
                          </m:ctrlPr>
                        </m:dPr>
                        <m:e>
                          <m:r>
                            <a:rPr lang="fr-FR" i="1"/>
                            <m:t>−</m:t>
                          </m:r>
                          <m:r>
                            <a:rPr lang="fr-FR" i="1"/>
                            <m:t>𝑋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𝜎</m:t>
                              </m:r>
                            </m:e>
                            <m:sub>
                              <m:r>
                                <a:rPr lang="fr-FR" i="1"/>
                                <m:t>𝑖𝑛𝑒𝑙</m:t>
                              </m:r>
                            </m:sub>
                          </m:sSub>
                        </m:e>
                      </m:d>
                      <m:r>
                        <a:rPr lang="fr-FR" i="1"/>
                        <m:t>+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fr-FR" i="1"/>
                            <m:t>𝛿</m:t>
                          </m:r>
                        </m:e>
                        <m:sub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fr-FR" i="1"/>
                                <m:t>𝑖</m:t>
                              </m:r>
                              <m:r>
                                <a:rPr lang="fr-FR" i="1"/>
                                <m:t>≠</m:t>
                              </m:r>
                              <m:r>
                                <a:rPr lang="fr-FR" i="1"/>
                                <m:t>𝑖𝑛𝑒𝑙</m:t>
                              </m:r>
                            </m:e>
                          </m:d>
                        </m:sub>
                      </m:sSub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𝜎</m:t>
                              </m:r>
                            </m:e>
                            <m:sub>
                              <m:r>
                                <a:rPr lang="fr-FR" i="1"/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fr-FR" i="1"/>
                            <m:t>𝐹</m:t>
                          </m:r>
                          <m:r>
                            <a:rPr lang="fr-FR" i="1"/>
                            <m:t>(</m:t>
                          </m:r>
                          <m:r>
                            <a:rPr lang="fr-FR" i="1"/>
                            <m:t>𝑋</m:t>
                          </m:r>
                          <m:r>
                            <a:rPr lang="fr-FR" i="1"/>
                            <m:t>,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𝜎</m:t>
                              </m:r>
                            </m:e>
                            <m:sub>
                              <m:r>
                                <a:rPr lang="fr-FR" i="1"/>
                                <m:t>𝑖</m:t>
                              </m:r>
                            </m:sub>
                          </m:sSub>
                          <m:r>
                            <a:rPr lang="fr-FR" i="1"/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fr-FR" i="1"/>
                            <m:t>𝜕</m:t>
                          </m:r>
                          <m:r>
                            <a:rPr lang="fr-FR" i="1"/>
                            <m:t>𝐹</m:t>
                          </m:r>
                          <m:r>
                            <a:rPr lang="fr-FR" i="1"/>
                            <m:t>(</m:t>
                          </m:r>
                          <m:r>
                            <a:rPr lang="fr-FR" i="1"/>
                            <m:t>𝑋</m:t>
                          </m:r>
                          <m:r>
                            <a:rPr lang="fr-FR" i="1"/>
                            <m:t>,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𝜎</m:t>
                              </m:r>
                            </m:e>
                            <m:sub>
                              <m:r>
                                <a:rPr lang="fr-FR" i="1"/>
                                <m:t>𝑖</m:t>
                              </m:r>
                            </m:sub>
                          </m:sSub>
                          <m:r>
                            <a:rPr lang="fr-FR" i="1"/>
                            <m:t>)</m:t>
                          </m:r>
                        </m:num>
                        <m:den>
                          <m:r>
                            <a:rPr lang="fr-FR" i="1"/>
                            <m:t>𝜕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𝜎</m:t>
                              </m:r>
                            </m:e>
                            <m:sub>
                              <m:r>
                                <a:rPr lang="fr-FR" i="1"/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297396"/>
                <a:ext cx="7139198" cy="6790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275856" y="1199059"/>
                <a:ext cx="2211375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/>
                        <m:t>𝑇</m:t>
                      </m:r>
                      <m:r>
                        <a:rPr lang="fr-FR" i="1"/>
                        <m:t>(</m:t>
                      </m:r>
                      <m:r>
                        <a:rPr lang="fr-FR" i="1"/>
                        <m:t>𝑋</m:t>
                      </m:r>
                      <m:r>
                        <a:rPr lang="fr-FR" i="1"/>
                        <m:t>)=</m:t>
                      </m:r>
                      <m:r>
                        <a:rPr lang="fr-FR" i="1"/>
                        <m:t>𝐹</m:t>
                      </m:r>
                      <m:r>
                        <a:rPr lang="fr-FR" i="1"/>
                        <m:t>(</m:t>
                      </m:r>
                      <m:r>
                        <a:rPr lang="fr-FR" i="1"/>
                        <m:t>𝑋</m:t>
                      </m:r>
                      <m:r>
                        <a:rPr lang="fr-FR" i="1"/>
                        <m:t>)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fr-FR" i="1"/>
                            <m:t>𝑒</m:t>
                          </m:r>
                        </m:e>
                        <m:sup>
                          <m:r>
                            <a:rPr lang="fr-FR" i="1"/>
                            <m:t>−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𝜎</m:t>
                              </m:r>
                            </m:e>
                            <m:sub>
                              <m:r>
                                <a:rPr lang="fr-FR" i="1"/>
                                <m:t>𝑖𝑛𝑒𝑙</m:t>
                              </m:r>
                            </m:sub>
                          </m:sSub>
                          <m:r>
                            <a:rPr lang="fr-FR" i="1"/>
                            <m:t>𝑋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199059"/>
                <a:ext cx="2211375" cy="374270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11"/>
          <p:cNvSpPr>
            <a:spLocks/>
          </p:cNvSpPr>
          <p:nvPr/>
        </p:nvSpPr>
        <p:spPr bwMode="auto">
          <a:xfrm>
            <a:off x="279748" y="3932808"/>
            <a:ext cx="8532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eaLnBrk="0" hangingPunct="0">
              <a:lnSpc>
                <a:spcPts val="2000"/>
              </a:lnSpc>
              <a:buSzPct val="90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5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marL="0" lvl="1" eaLnBrk="1" hangingPunct="1">
              <a:buFontTx/>
              <a:buNone/>
            </a:pP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Reduced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degree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of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freedom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compared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with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other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integral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experiments</a:t>
            </a:r>
            <a:endParaRPr lang="fr-FR" altLang="en-US" b="1" dirty="0">
              <a:solidFill>
                <a:schemeClr val="bg2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lvl="1" eaLnBrk="1" hangingPunct="1">
              <a:buFontTx/>
              <a:buNone/>
            </a:pP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-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much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smaller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sensitivity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to the prompt fission neutron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spectrum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  <a:p>
            <a:pPr marL="0" lvl="1" eaLnBrk="1" hangingPunct="1">
              <a:buFontTx/>
              <a:buNone/>
            </a:pP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-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negligible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contributions </a:t>
            </a:r>
            <a:r>
              <a:rPr lang="fr-FR" altLang="en-US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from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baseline="300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235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 or </a:t>
            </a:r>
            <a:r>
              <a:rPr lang="fr-FR" altLang="en-US" b="1" baseline="300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239</a:t>
            </a:r>
            <a:r>
              <a:rPr lang="fr-FR" altLang="en-US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Pu cross sections </a:t>
            </a:r>
            <a:endParaRPr lang="fr-FR" altLang="en-US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lvl="1" eaLnBrk="1" hangingPunct="1">
              <a:buFontTx/>
              <a:buNone/>
            </a:pPr>
            <a:endParaRPr lang="fr-FR" altLang="en-US" b="1" dirty="0">
              <a:solidFill>
                <a:schemeClr val="bg2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lvl="1" eaLnBrk="1" hangingPunct="1">
              <a:buFontTx/>
              <a:buNone/>
            </a:pPr>
            <a:endParaRPr lang="fr-FR" altLang="en-US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lvl="1" eaLnBrk="1" hangingPunct="1">
              <a:buFontTx/>
              <a:buNone/>
            </a:pPr>
            <a:r>
              <a:rPr lang="fr-FR" alt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Proof by Monte Carlo </a:t>
            </a:r>
            <a:r>
              <a:rPr lang="fr-FR" altLang="en-U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sensitivity</a:t>
            </a:r>
            <a:r>
              <a:rPr lang="fr-FR" alt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altLang="en-U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calculations</a:t>
            </a:r>
            <a:r>
              <a:rPr lang="fr-FR" alt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(direct </a:t>
            </a:r>
            <a:r>
              <a:rPr lang="fr-FR" altLang="en-U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calculations</a:t>
            </a:r>
            <a:r>
              <a:rPr lang="fr-FR" alt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by modification of ENDF files)</a:t>
            </a:r>
            <a:endParaRPr lang="fr-FR" altLang="en-US" b="1" dirty="0">
              <a:solidFill>
                <a:schemeClr val="bg2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51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048672" cy="936104"/>
          </a:xfrm>
        </p:spPr>
        <p:txBody>
          <a:bodyPr/>
          <a:lstStyle/>
          <a:p>
            <a:pPr algn="ctr"/>
            <a:r>
              <a:rPr lang="en-US" dirty="0"/>
              <a:t>Experimental </a:t>
            </a:r>
            <a:r>
              <a:rPr lang="en-US" dirty="0" smtClean="0"/>
              <a:t>devices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set-up description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4968552"/>
          </a:xfrm>
        </p:spPr>
        <p:txBody>
          <a:bodyPr/>
          <a:lstStyle/>
          <a:p>
            <a:pPr algn="ctr"/>
            <a:r>
              <a:rPr lang="en-US" sz="2000" dirty="0" smtClean="0"/>
              <a:t>The highly Enriched Uranium non reflected core of CALIBAN (CEA </a:t>
            </a:r>
            <a:r>
              <a:rPr lang="en-US" sz="2000" dirty="0" err="1" smtClean="0"/>
              <a:t>Valduc</a:t>
            </a:r>
            <a:r>
              <a:rPr lang="en-US" sz="2000" dirty="0" smtClean="0"/>
              <a:t>) </a:t>
            </a:r>
            <a:r>
              <a:rPr lang="en-US" sz="2000" dirty="0" smtClean="0"/>
              <a:t>was a </a:t>
            </a:r>
            <a:r>
              <a:rPr lang="en-US" sz="2000" dirty="0" smtClean="0"/>
              <a:t>metal fast burst reactor (like the GODIVA reactor in US). It </a:t>
            </a:r>
            <a:r>
              <a:rPr lang="en-US" sz="2000" dirty="0" smtClean="0"/>
              <a:t>provided </a:t>
            </a:r>
            <a:r>
              <a:rPr lang="en-US" sz="2000" dirty="0" smtClean="0"/>
              <a:t>a quasi fast prompt fission neutron spectrum to a set-up made of </a:t>
            </a:r>
            <a:r>
              <a:rPr lang="en-US" sz="2000" baseline="30000" dirty="0" err="1" smtClean="0"/>
              <a:t>nat</a:t>
            </a:r>
            <a:r>
              <a:rPr lang="en-US" sz="2000" dirty="0" err="1" smtClean="0"/>
              <a:t>U</a:t>
            </a:r>
            <a:r>
              <a:rPr lang="en-US" sz="2000" dirty="0" smtClean="0"/>
              <a:t> from which transmission measurement are performed.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3"/>
            <a:ext cx="5795739" cy="35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\\robion1\homes\home-global\CALIBAN\Campagne janvier 2014\1-Photos-Expérience\P104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360581" cy="25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43608" y="-17859"/>
            <a:ext cx="7992888" cy="936104"/>
          </a:xfrm>
        </p:spPr>
        <p:txBody>
          <a:bodyPr/>
          <a:lstStyle/>
          <a:p>
            <a:pPr algn="ctr"/>
            <a:r>
              <a:rPr lang="en-US" dirty="0"/>
              <a:t>Experimental </a:t>
            </a:r>
            <a:r>
              <a:rPr lang="en-US" dirty="0" smtClean="0"/>
              <a:t>devices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set-up </a:t>
            </a:r>
            <a:r>
              <a:rPr lang="en-US" dirty="0" smtClean="0"/>
              <a:t>description,</a:t>
            </a:r>
            <a:br>
              <a:rPr lang="en-US" dirty="0" smtClean="0"/>
            </a:br>
            <a:r>
              <a:rPr lang="en-US" dirty="0" smtClean="0"/>
              <a:t>first phase; the Sphere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768752" cy="570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7704" y="1124744"/>
            <a:ext cx="7128792" cy="4968552"/>
          </a:xfrm>
        </p:spPr>
        <p:txBody>
          <a:bodyPr/>
          <a:lstStyle/>
          <a:p>
            <a:pPr algn="just"/>
            <a:r>
              <a:rPr lang="en-US" sz="1800" dirty="0" smtClean="0"/>
              <a:t>Transmission material: 2 cylinders made of </a:t>
            </a:r>
            <a:r>
              <a:rPr lang="en-US" sz="1800" baseline="30000" dirty="0" err="1" smtClean="0"/>
              <a:t>nat</a:t>
            </a:r>
            <a:r>
              <a:rPr lang="en-US" sz="1800" dirty="0" err="1" smtClean="0"/>
              <a:t>U</a:t>
            </a:r>
            <a:r>
              <a:rPr lang="en-US" sz="1800" dirty="0" smtClean="0"/>
              <a:t> (40kg each) located approximatively at 50cm from the center cavity of CALIBAN.</a:t>
            </a:r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3 positions, X1 (entrance), X2 (middle) and X3 (exit) aim at measuring 3 neutron transmissions:</a:t>
            </a:r>
            <a:endParaRPr lang="en-US" sz="1800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7099"/>
            <a:ext cx="4493172" cy="2051654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/>
          <p:nvPr/>
        </p:nvCxnSpPr>
        <p:spPr>
          <a:xfrm flipV="1">
            <a:off x="5148064" y="3140968"/>
            <a:ext cx="1008112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732240" y="3140968"/>
            <a:ext cx="648072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956376" y="3140968"/>
            <a:ext cx="648072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79512" y="5834881"/>
            <a:ext cx="614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Transmission by the first cylinder: T(1X)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Transmissions by the two cylinders: T(2X)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Transmissions by the second cylinder only: T(2X)/T(1X)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975372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Connecteur droit avec flèche 15"/>
          <p:cNvCxnSpPr/>
          <p:nvPr/>
        </p:nvCxnSpPr>
        <p:spPr>
          <a:xfrm flipH="1">
            <a:off x="1187624" y="1844824"/>
            <a:ext cx="151216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043608" y="-17859"/>
            <a:ext cx="7992888" cy="936104"/>
          </a:xfrm>
        </p:spPr>
        <p:txBody>
          <a:bodyPr/>
          <a:lstStyle/>
          <a:p>
            <a:pPr algn="ctr"/>
            <a:r>
              <a:rPr lang="en-US" dirty="0"/>
              <a:t>Experimental </a:t>
            </a:r>
            <a:r>
              <a:rPr lang="en-US" dirty="0" smtClean="0"/>
              <a:t>devices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set-up </a:t>
            </a:r>
            <a:r>
              <a:rPr lang="en-US" dirty="0" smtClean="0"/>
              <a:t>description,</a:t>
            </a:r>
            <a:br>
              <a:rPr lang="en-US" dirty="0" smtClean="0"/>
            </a:br>
            <a:r>
              <a:rPr lang="en-US" dirty="0" smtClean="0"/>
              <a:t>second phase; cylinders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0846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048672" cy="936104"/>
          </a:xfrm>
        </p:spPr>
        <p:txBody>
          <a:bodyPr/>
          <a:lstStyle/>
          <a:p>
            <a:pPr algn="ctr"/>
            <a:r>
              <a:rPr lang="en-US" dirty="0"/>
              <a:t>Experimental </a:t>
            </a:r>
            <a:r>
              <a:rPr lang="en-US" dirty="0" smtClean="0"/>
              <a:t>devices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set-up </a:t>
            </a:r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48352" y="162880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/>
              <a:t>Two irradiations on the same week (2hours@600W) were performed with two series of dosimeters</a:t>
            </a:r>
            <a:r>
              <a:rPr lang="en-US" sz="1400" dirty="0" smtClean="0"/>
              <a:t>:</a:t>
            </a:r>
          </a:p>
          <a:p>
            <a:pPr algn="just"/>
            <a:endParaRPr lang="en-US" sz="1400" dirty="0"/>
          </a:p>
          <a:p>
            <a:pPr marL="285750" indent="-285750" algn="just">
              <a:buFontTx/>
              <a:buChar char="-"/>
            </a:pPr>
            <a:r>
              <a:rPr lang="en-US" sz="1400" b="1" dirty="0" smtClean="0"/>
              <a:t>First </a:t>
            </a:r>
            <a:r>
              <a:rPr lang="en-US" sz="1400" b="1" dirty="0"/>
              <a:t>irradiation</a:t>
            </a:r>
            <a:r>
              <a:rPr lang="en-US" sz="1400" dirty="0"/>
              <a:t>: 3 Ni, 3 Fe, 3 Rh and 3 U8 dosimeters for transmission measurements and 1 U8 dosimeter for estimating the decay time </a:t>
            </a:r>
            <a:r>
              <a:rPr lang="en-US" sz="1400" dirty="0" smtClean="0"/>
              <a:t>correction</a:t>
            </a:r>
          </a:p>
          <a:p>
            <a:pPr marL="285750" indent="-285750" algn="just">
              <a:buFontTx/>
              <a:buChar char="-"/>
            </a:pPr>
            <a:r>
              <a:rPr lang="en-US" sz="1400" b="1" dirty="0" smtClean="0"/>
              <a:t>Second </a:t>
            </a:r>
            <a:r>
              <a:rPr lang="en-US" sz="1400" b="1" dirty="0"/>
              <a:t>irradiation</a:t>
            </a:r>
            <a:r>
              <a:rPr lang="en-US" sz="1400" dirty="0"/>
              <a:t>: 3 In, 3 </a:t>
            </a:r>
            <a:r>
              <a:rPr lang="en-US" sz="1400" dirty="0" err="1"/>
              <a:t>Ti</a:t>
            </a:r>
            <a:r>
              <a:rPr lang="en-US" sz="1400" dirty="0"/>
              <a:t>, 3 Mg, 2 U5 and 3 U8 dosimeters for transmission measurements and 2 U8 and 1 U5 dosimeters for estimating the decay time </a:t>
            </a:r>
            <a:r>
              <a:rPr lang="en-US" sz="1400" dirty="0" smtClean="0"/>
              <a:t>correction.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6093296"/>
            <a:ext cx="4296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“E50%” stands for the median energy for individual </a:t>
            </a:r>
            <a:r>
              <a:rPr lang="en-US" sz="1100" dirty="0" smtClean="0"/>
              <a:t>dosimeter </a:t>
            </a:r>
            <a:r>
              <a:rPr lang="en-US" sz="1100" dirty="0"/>
              <a:t>reactions induced by a </a:t>
            </a:r>
            <a:r>
              <a:rPr lang="en-US" sz="1100" baseline="30000" dirty="0"/>
              <a:t>252</a:t>
            </a:r>
            <a:r>
              <a:rPr lang="en-US" sz="1100" dirty="0"/>
              <a:t>Cf spontaneous neutron fission source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04" y="4236900"/>
            <a:ext cx="3950618" cy="185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44624"/>
            <a:ext cx="6192688" cy="936104"/>
          </a:xfrm>
        </p:spPr>
        <p:txBody>
          <a:bodyPr/>
          <a:lstStyle/>
          <a:p>
            <a:pPr algn="ctr"/>
            <a:r>
              <a:rPr lang="en-US" dirty="0"/>
              <a:t>Rough data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first </a:t>
            </a:r>
            <a:r>
              <a:rPr lang="en-US" dirty="0"/>
              <a:t>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304764"/>
            <a:ext cx="8928992" cy="4968552"/>
          </a:xfrm>
        </p:spPr>
        <p:txBody>
          <a:bodyPr/>
          <a:lstStyle/>
          <a:p>
            <a:pPr algn="just"/>
            <a:r>
              <a:rPr lang="en-US" sz="1400" dirty="0" smtClean="0"/>
              <a:t>Dosimeter activities </a:t>
            </a:r>
            <a:r>
              <a:rPr lang="en-US" sz="1400" dirty="0"/>
              <a:t>were counted using </a:t>
            </a:r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-spectrometry</a:t>
            </a:r>
          </a:p>
          <a:p>
            <a:pPr algn="just"/>
            <a:r>
              <a:rPr lang="en-US" sz="1400" dirty="0" smtClean="0"/>
              <a:t>All </a:t>
            </a:r>
            <a:r>
              <a:rPr lang="en-US" sz="1400" dirty="0"/>
              <a:t>measurements were duplicated in time (and were done sometimes in different laboratories, involving different teams, detector geometries, acquisition chains and </a:t>
            </a:r>
            <a:r>
              <a:rPr lang="en-US" sz="1400" dirty="0" smtClean="0"/>
              <a:t>software).</a:t>
            </a:r>
            <a:endParaRPr lang="en-US" sz="1400" dirty="0"/>
          </a:p>
          <a:p>
            <a:pPr algn="just"/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3350875"/>
            <a:ext cx="5256584" cy="28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480133" y="3773966"/>
            <a:ext cx="338437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Including net </a:t>
            </a:r>
            <a:r>
              <a:rPr lang="en-US" b="1" i="1" dirty="0" smtClean="0"/>
              <a:t>C</a:t>
            </a:r>
            <a:r>
              <a:rPr lang="en-US" dirty="0" smtClean="0"/>
              <a:t>ount rate during the active acquisition time </a:t>
            </a:r>
            <a:r>
              <a:rPr lang="en-US" b="1" i="1" dirty="0" err="1" smtClean="0">
                <a:latin typeface="Symbol" panose="05050102010706020507" pitchFamily="18" charset="2"/>
              </a:rPr>
              <a:t>D</a:t>
            </a:r>
            <a:r>
              <a:rPr lang="en-US" b="1" i="1" dirty="0" err="1" smtClean="0"/>
              <a:t>t</a:t>
            </a:r>
            <a:r>
              <a:rPr lang="en-US" b="1" i="1" baseline="-25000" dirty="0" err="1" smtClean="0"/>
              <a:t>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9512" y="2626537"/>
                <a:ext cx="6678488" cy="717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/>
                        <m:t>𝐴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𝑡</m:t>
                              </m:r>
                            </m:e>
                            <m:sub>
                              <m:r>
                                <a:rPr lang="fr-FR" i="1"/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i="1"/>
                        <m:t>=</m:t>
                      </m:r>
                      <m:r>
                        <a:rPr lang="fr-FR" i="1">
                          <a:sym typeface="Symbol"/>
                        </a:rPr>
                        <m:t></m:t>
                      </m:r>
                      <m:r>
                        <a:rPr lang="fr-FR" i="1"/>
                        <m:t>𝑁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fr-FR" i="1"/>
                                <m:t>𝑡</m:t>
                              </m:r>
                            </m:e>
                            <m:sub>
                              <m:r>
                                <a:rPr lang="fr-FR" i="1"/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fr-FR" i="1"/>
                                <m:t>𝑇</m:t>
                              </m:r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fr-F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i="1"/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/>
                                <m:t>/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fr-FR" i="1"/>
                                    <m:t>𝑡</m:t>
                                  </m:r>
                                </m:e>
                                <m:sub>
                                  <m:r>
                                    <a:rPr lang="fr-FR" i="1"/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/>
                                <m:t>𝜀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fr-FR" i="1"/>
                                    <m:t>𝐼</m:t>
                                  </m:r>
                                </m:e>
                                <m:sub>
                                  <m:r>
                                    <a:rPr lang="fr-FR" i="1"/>
                                    <m:t>𝛾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i="1"/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fr-FR" i="1"/>
                                <m:t>𝜆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fr-FR" i="1"/>
                                    <m:t>𝑡</m:t>
                                  </m:r>
                                </m:e>
                                <m:sub>
                                  <m:r>
                                    <a:rPr lang="fr-FR" i="1"/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fr-FR" i="1"/>
                                    <m:t>𝑒</m:t>
                                  </m:r>
                                </m:e>
                                <m:sup>
                                  <m:r>
                                    <a:rPr lang="fr-FR" i="1"/>
                                    <m:t>−</m:t>
                                  </m:r>
                                  <m:r>
                                    <a:rPr lang="fr-FR" i="1"/>
                                    <m:t>𝜆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fr-F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i="1"/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fr-FR" i="1"/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i="1"/>
                                      </m:ctrlPr>
                                    </m:sSupPr>
                                    <m:e>
                                      <m:r>
                                        <a:rPr lang="fr-FR" i="1"/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i="1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/>
                                          </m:ctrlPr>
                                        </m:sSubPr>
                                        <m:e>
                                          <m:r>
                                            <a:rPr lang="fr-F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fr-FR" i="1"/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fr-FR" i="1"/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i="1"/>
                                      </m:ctrlPr>
                                    </m:sSupPr>
                                    <m:e>
                                      <m:r>
                                        <a:rPr lang="fr-FR" i="1"/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i="1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/>
                                          </m:ctrlPr>
                                        </m:sSubPr>
                                        <m:e>
                                          <m:r>
                                            <a:rPr lang="fr-F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fr-FR" i="1"/>
                                            <m:t>𝑟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  <m:r>
                        <a:rPr lang="fr-FR" i="1"/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/>
                          </m:ctrlPr>
                        </m:dPr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fr-FR" i="1"/>
                                    <m:t>𝑡</m:t>
                                  </m:r>
                                </m:e>
                                <m:sub>
                                  <m:r>
                                    <a:rPr lang="fr-FR" i="1"/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fr-FR" i="1"/>
                                    <m:t>𝑡</m:t>
                                  </m:r>
                                </m:e>
                                <m:sub>
                                  <m:r>
                                    <a:rPr lang="fr-FR" i="1"/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26537"/>
                <a:ext cx="6678488" cy="7178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4788024" y="5860647"/>
            <a:ext cx="4480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75 transmissions measured (±3%) !!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Interpretation is on-going !!!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Leading to reach the targeted accuracy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 end of the story !!!!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392" y="1412776"/>
            <a:ext cx="8172464" cy="4968552"/>
          </a:xfrm>
        </p:spPr>
        <p:txBody>
          <a:bodyPr/>
          <a:lstStyle/>
          <a:p>
            <a:r>
              <a:rPr lang="en-US" dirty="0" smtClean="0"/>
              <a:t>Improving 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n,n</a:t>
            </a:r>
            <a:r>
              <a:rPr lang="en-US" dirty="0" smtClean="0"/>
              <a:t>’) is needed but is maybe not enough.</a:t>
            </a:r>
          </a:p>
          <a:p>
            <a:r>
              <a:rPr lang="en-US" dirty="0" smtClean="0"/>
              <a:t>Modifications of </a:t>
            </a:r>
            <a:r>
              <a:rPr lang="en-US" baseline="30000" dirty="0" smtClean="0"/>
              <a:t>235</a:t>
            </a:r>
            <a:r>
              <a:rPr lang="en-US" dirty="0" smtClean="0"/>
              <a:t>U PFNS impact integral calculations…not in the good direction sometimes….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3068960"/>
            <a:ext cx="9097935" cy="223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-98995" y="5589240"/>
            <a:ext cx="9353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Soften PFNS is </a:t>
            </a:r>
            <a:r>
              <a:rPr lang="en-US" b="1" dirty="0" err="1" smtClean="0"/>
              <a:t>neutronically</a:t>
            </a:r>
            <a:r>
              <a:rPr lang="en-US" b="1" dirty="0" smtClean="0"/>
              <a:t> equivalent</a:t>
            </a:r>
          </a:p>
          <a:p>
            <a:pPr algn="ctr"/>
            <a:r>
              <a:rPr lang="en-US" b="1" dirty="0" smtClean="0"/>
              <a:t>to increase high energy neutron scattering !!!!</a:t>
            </a:r>
          </a:p>
          <a:p>
            <a:pPr algn="ctr"/>
            <a:r>
              <a:rPr lang="en-US" b="1" dirty="0" smtClean="0"/>
              <a:t>Both are strongly linked in integral analysis…except for transmissions experiments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97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160072" y="44624"/>
            <a:ext cx="7236464" cy="936104"/>
          </a:xfrm>
        </p:spPr>
        <p:txBody>
          <a:bodyPr/>
          <a:lstStyle/>
          <a:p>
            <a:r>
              <a:rPr lang="fr-FR" dirty="0" smtClean="0"/>
              <a:t>	</a:t>
            </a:r>
            <a:r>
              <a:rPr lang="fr-FR" dirty="0" smtClean="0"/>
              <a:t>OUTLINE:		A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/>
          <a:lstStyle/>
          <a:p>
            <a:pPr>
              <a:spcBef>
                <a:spcPts val="300"/>
              </a:spcBef>
            </a:pPr>
            <a:endParaRPr lang="fr-FR" sz="2000" b="1" dirty="0" smtClean="0">
              <a:solidFill>
                <a:schemeClr val="accent6"/>
              </a:solidFill>
            </a:endParaRPr>
          </a:p>
          <a:p>
            <a:pPr>
              <a:spcBef>
                <a:spcPts val="300"/>
              </a:spcBef>
            </a:pPr>
            <a:endParaRPr lang="fr-FR" sz="2000" b="1" dirty="0" smtClean="0">
              <a:solidFill>
                <a:schemeClr val="accent6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000" b="1" dirty="0" smtClean="0">
                <a:solidFill>
                  <a:schemeClr val="accent6"/>
                </a:solidFill>
              </a:rPr>
              <a:t>Project oriented approach GEN-III + GEN-IV (ND uncertainties propagation)</a:t>
            </a:r>
          </a:p>
          <a:p>
            <a:pPr>
              <a:spcBef>
                <a:spcPts val="300"/>
              </a:spcBef>
            </a:pPr>
            <a:endParaRPr lang="en-US" sz="2000" b="1" dirty="0" smtClean="0">
              <a:solidFill>
                <a:schemeClr val="accent6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000" b="1" dirty="0" smtClean="0">
                <a:solidFill>
                  <a:schemeClr val="accent6"/>
                </a:solidFill>
              </a:rPr>
              <a:t>Needed reduction of the number of Degree Of Freedom: Tag a specific XS (or ND in general) by using integral separate effects.</a:t>
            </a:r>
            <a:endParaRPr lang="en-US" sz="2000" b="1" dirty="0" smtClean="0">
              <a:solidFill>
                <a:schemeClr val="accent6"/>
              </a:solidFill>
            </a:endParaRPr>
          </a:p>
          <a:p>
            <a:pPr>
              <a:spcBef>
                <a:spcPts val="300"/>
              </a:spcBef>
            </a:pPr>
            <a:endParaRPr lang="en-US" sz="2000" b="1" dirty="0" smtClean="0">
              <a:solidFill>
                <a:schemeClr val="accent6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000" b="1" dirty="0" smtClean="0">
                <a:solidFill>
                  <a:schemeClr val="accent6"/>
                </a:solidFill>
              </a:rPr>
              <a:t>Perform new integral dedicated experiments (recent example)</a:t>
            </a:r>
            <a:endParaRPr lang="en-US" sz="20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ANOther</a:t>
            </a:r>
            <a:r>
              <a:rPr lang="en-US" dirty="0" smtClean="0"/>
              <a:t> example for a needed decompensation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very long time, ICSBEP/PST solutions are supposed to be sensitive to </a:t>
            </a:r>
            <a:r>
              <a:rPr lang="en-US" baseline="30000" dirty="0" smtClean="0"/>
              <a:t>239</a:t>
            </a:r>
            <a:r>
              <a:rPr lang="en-US" dirty="0" smtClean="0"/>
              <a:t>Pu thermal and </a:t>
            </a:r>
            <a:r>
              <a:rPr lang="en-US" dirty="0" err="1" smtClean="0"/>
              <a:t>subthermal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value. That’s fully right !!!! But to neutron leakage as well…(PFNS + scattering at high energy)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" y="2769294"/>
            <a:ext cx="5662346" cy="366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78" y="3950741"/>
            <a:ext cx="4104922" cy="279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8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example for a needed decompensation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68760"/>
                <a:ext cx="8928992" cy="4968552"/>
              </a:xfrm>
            </p:spPr>
            <p:txBody>
              <a:bodyPr/>
              <a:lstStyle/>
              <a:p>
                <a:r>
                  <a:rPr lang="en-US" dirty="0" smtClean="0"/>
                  <a:t>In the Fermi equation,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the migration area is D/</a:t>
                </a:r>
                <a:r>
                  <a:rPr lang="en-US" dirty="0" smtClean="0">
                    <a:sym typeface="Symbol"/>
                  </a:rPr>
                  <a:t>a !!</a:t>
                </a:r>
              </a:p>
              <a:p>
                <a:r>
                  <a:rPr lang="en-US" dirty="0" smtClean="0">
                    <a:sym typeface="Symbol"/>
                  </a:rPr>
                  <a:t>For small systems, the </a:t>
                </a:r>
                <a:r>
                  <a:rPr lang="en-US" dirty="0" err="1" smtClean="0">
                    <a:sym typeface="Symbol"/>
                  </a:rPr>
                  <a:t>k</a:t>
                </a:r>
                <a:r>
                  <a:rPr lang="en-US" baseline="-25000" dirty="0" err="1" smtClean="0">
                    <a:sym typeface="Symbol"/>
                  </a:rPr>
                  <a:t>eff</a:t>
                </a:r>
                <a:r>
                  <a:rPr lang="en-US" dirty="0" smtClean="0">
                    <a:sym typeface="Symbol"/>
                  </a:rPr>
                  <a:t> and so the leakage rate is sensitive to chronologically speaking for the neutron:</a:t>
                </a:r>
              </a:p>
              <a:p>
                <a:pPr marL="1266825" indent="-342900">
                  <a:buFontTx/>
                  <a:buChar char="-"/>
                </a:pPr>
                <a:r>
                  <a:rPr lang="en-US" dirty="0" smtClean="0">
                    <a:sym typeface="Symbol"/>
                  </a:rPr>
                  <a:t>Its born PFNS</a:t>
                </a:r>
              </a:p>
              <a:p>
                <a:pPr marL="1266825" indent="-342900">
                  <a:buFontTx/>
                  <a:buChar char="-"/>
                </a:pPr>
                <a:r>
                  <a:rPr lang="en-US" baseline="30000" dirty="0" smtClean="0">
                    <a:sym typeface="Symbol"/>
                  </a:rPr>
                  <a:t>238</a:t>
                </a:r>
                <a:r>
                  <a:rPr lang="en-US" dirty="0" smtClean="0">
                    <a:sym typeface="Symbol"/>
                  </a:rPr>
                  <a:t>U inelastic scattering (outgoing energy 300keV in average) if any</a:t>
                </a:r>
              </a:p>
              <a:p>
                <a:pPr marL="1266825" indent="-342900">
                  <a:buFontTx/>
                  <a:buChar char="-"/>
                </a:pPr>
                <a:r>
                  <a:rPr lang="en-US" baseline="30000" dirty="0" smtClean="0">
                    <a:sym typeface="Symbol"/>
                  </a:rPr>
                  <a:t>1</a:t>
                </a:r>
                <a:r>
                  <a:rPr lang="en-US" dirty="0" smtClean="0">
                    <a:sym typeface="Symbol"/>
                  </a:rPr>
                  <a:t>H and </a:t>
                </a:r>
                <a:r>
                  <a:rPr lang="en-US" baseline="30000" dirty="0" smtClean="0">
                    <a:sym typeface="Symbol"/>
                  </a:rPr>
                  <a:t>16</a:t>
                </a:r>
                <a:r>
                  <a:rPr lang="en-US" dirty="0" smtClean="0">
                    <a:sym typeface="Symbol"/>
                  </a:rPr>
                  <a:t>O elastic scattering in the 100keV-1MeV highly sensitive region where a 2% uncertainty is observed !!!</a:t>
                </a:r>
                <a:endParaRPr lang="en-US" dirty="0">
                  <a:sym typeface="Symbol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68760"/>
                <a:ext cx="8928992" cy="4968552"/>
              </a:xfrm>
              <a:blipFill rotWithShape="1">
                <a:blip r:embed="rId2"/>
                <a:stretch>
                  <a:fillRect t="-1472" r="-2596" b="-1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Decompensating XS effects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experiments to be done:</a:t>
            </a:r>
          </a:p>
          <a:p>
            <a:r>
              <a:rPr lang="en-US" dirty="0" smtClean="0"/>
              <a:t>Fast neutron transmission in</a:t>
            </a:r>
          </a:p>
          <a:p>
            <a:pPr marL="1266825" indent="-342900">
              <a:buFontTx/>
              <a:buChar char="-"/>
            </a:pPr>
            <a:r>
              <a:rPr lang="en-US" dirty="0" smtClean="0"/>
              <a:t>Hydrogen media</a:t>
            </a:r>
          </a:p>
          <a:p>
            <a:pPr marL="1266825" indent="-342900">
              <a:buFontTx/>
              <a:buChar char="-"/>
            </a:pPr>
            <a:r>
              <a:rPr lang="en-US" dirty="0" smtClean="0"/>
              <a:t>Oxygen media</a:t>
            </a:r>
          </a:p>
          <a:p>
            <a:r>
              <a:rPr lang="en-US" dirty="0" smtClean="0"/>
              <a:t>PFNS has to be well assessed at the same time (mean value AND uncertainties see </a:t>
            </a:r>
            <a:r>
              <a:rPr lang="en-US" dirty="0" err="1" smtClean="0"/>
              <a:t>dosimetric</a:t>
            </a:r>
            <a:r>
              <a:rPr lang="en-US" dirty="0" smtClean="0"/>
              <a:t> activities in the dedicated CRP@IAEA)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4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151983"/>
          </a:xfrm>
        </p:spPr>
        <p:txBody>
          <a:bodyPr/>
          <a:lstStyle/>
          <a:p>
            <a:pPr marL="1209675" indent="-285750" algn="just">
              <a:buFontTx/>
              <a:buChar char="-"/>
            </a:pPr>
            <a:endParaRPr lang="en-US" sz="1800" dirty="0" smtClean="0"/>
          </a:p>
          <a:p>
            <a:pPr marL="1209675" indent="-285750" algn="just">
              <a:buFontTx/>
              <a:buChar char="-"/>
            </a:pPr>
            <a:r>
              <a:rPr lang="en-US" sz="1800" dirty="0" smtClean="0"/>
              <a:t>Nuclear Data analysis of PST-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eff</a:t>
            </a:r>
            <a:r>
              <a:rPr lang="en-US" sz="1800" dirty="0" smtClean="0"/>
              <a:t>, Void effect, Doppler, </a:t>
            </a:r>
            <a:r>
              <a:rPr lang="en-US" sz="1800" dirty="0" err="1" smtClean="0"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/>
              <a:t>eff</a:t>
            </a:r>
            <a:r>
              <a:rPr lang="en-US" sz="1800" dirty="0" smtClean="0"/>
              <a:t> in FBR, power map in PWR… are suffering to ND compensation (XS, PFNS)</a:t>
            </a:r>
          </a:p>
          <a:p>
            <a:pPr marL="1209675" indent="-285750" algn="just">
              <a:buFontTx/>
              <a:buChar char="-"/>
            </a:pPr>
            <a:endParaRPr lang="en-US" sz="1800" dirty="0" smtClean="0"/>
          </a:p>
          <a:p>
            <a:pPr marL="1209675" indent="-285750" algn="just">
              <a:buFontTx/>
              <a:buChar char="-"/>
            </a:pPr>
            <a:r>
              <a:rPr lang="en-US" sz="1800" dirty="0" smtClean="0"/>
              <a:t>Specific isotope transmission experiments are needed to decompensate effects.</a:t>
            </a:r>
          </a:p>
          <a:p>
            <a:pPr marL="1209675" indent="-285750" algn="just">
              <a:buFontTx/>
              <a:buChar char="-"/>
            </a:pPr>
            <a:endParaRPr lang="en-US" sz="1800" dirty="0" smtClean="0"/>
          </a:p>
          <a:p>
            <a:pPr marL="1209675" indent="-285750" algn="just">
              <a:buFontTx/>
              <a:buChar char="-"/>
            </a:pPr>
            <a:r>
              <a:rPr lang="en-US" sz="1800" dirty="0" smtClean="0"/>
              <a:t>The goal is to improve ND evaluations and to give constraints on </a:t>
            </a:r>
            <a:r>
              <a:rPr lang="en-US" sz="1800" dirty="0" err="1" smtClean="0"/>
              <a:t>covariances</a:t>
            </a:r>
            <a:r>
              <a:rPr lang="en-US" sz="1800" dirty="0" smtClean="0"/>
              <a:t> as well 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2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600" cap="none" dirty="0"/>
              <a:t>P</a:t>
            </a:r>
            <a:r>
              <a:rPr lang="en-US" sz="1600" cap="none" dirty="0" smtClean="0"/>
              <a:t>roject oriented approach GEN-III+IV</a:t>
            </a:r>
            <a:br>
              <a:rPr lang="en-US" sz="1600" cap="none" dirty="0" smtClean="0"/>
            </a:br>
            <a:r>
              <a:rPr lang="en-US" sz="1600" cap="none" dirty="0" smtClean="0"/>
              <a:t>(</a:t>
            </a:r>
            <a:r>
              <a:rPr lang="en-US" sz="1600" u="sng" cap="none" dirty="0" smtClean="0"/>
              <a:t>ND uncertainties propagation</a:t>
            </a:r>
            <a:r>
              <a:rPr lang="en-US" sz="1600" cap="none" dirty="0" smtClean="0"/>
              <a:t>)</a:t>
            </a:r>
            <a:br>
              <a:rPr lang="en-US" sz="1600" cap="none" dirty="0" smtClean="0"/>
            </a:br>
            <a:endParaRPr lang="en-US" sz="1600" cap="non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900113" y="4652963"/>
            <a:ext cx="8243887" cy="1584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altLang="en-US" baseline="30000" smtClean="0"/>
              <a:t>238</a:t>
            </a:r>
            <a:r>
              <a:rPr lang="fr-FR" altLang="en-US" smtClean="0"/>
              <a:t>U covariance matrices amongst international evaluations</a:t>
            </a:r>
            <a:br>
              <a:rPr lang="fr-FR" altLang="en-US" smtClean="0"/>
            </a:br>
            <a:r>
              <a:rPr lang="fr-FR" altLang="en-US" smtClean="0"/>
              <a:t>(ENDF/B-VII, JENDL-4, TENDL-2009, French-COMAC) </a:t>
            </a:r>
            <a:br>
              <a:rPr lang="fr-FR" altLang="en-US" smtClean="0"/>
            </a:br>
            <a:r>
              <a:rPr lang="fr-FR" altLang="en-US" smtClean="0"/>
              <a:t>are not consistent</a:t>
            </a:r>
          </a:p>
          <a:p>
            <a:pPr lvl="1"/>
            <a:endParaRPr lang="fr-FR" altLang="en-US" smtClean="0"/>
          </a:p>
          <a:p>
            <a:pPr lvl="1"/>
            <a:r>
              <a:rPr lang="fr-FR" altLang="en-US" smtClean="0"/>
              <a:t>A 15% standard deviation, constant with neutron energy, seems realistic</a:t>
            </a:r>
            <a:endParaRPr lang="fr-FR" altLang="en-US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2592388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6806" y="1124744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476375" y="1484313"/>
            <a:ext cx="1150938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229350" y="1700213"/>
            <a:ext cx="1150938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1550" y="3740150"/>
            <a:ext cx="280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en-US" sz="1600" b="1">
                <a:solidFill>
                  <a:srgbClr val="0000FF"/>
                </a:solidFill>
              </a:rPr>
              <a:t>French COMAC covariance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22950" y="3668713"/>
            <a:ext cx="256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en-US" sz="1600" b="1">
                <a:solidFill>
                  <a:srgbClr val="0000FF"/>
                </a:solidFill>
              </a:rPr>
              <a:t>COMMARA-2 covariance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24300" y="1052513"/>
            <a:ext cx="176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en-US" sz="1600" b="1">
                <a:solidFill>
                  <a:srgbClr val="FF0000"/>
                </a:solidFill>
              </a:rPr>
              <a:t>Constant </a:t>
            </a:r>
            <a:r>
              <a:rPr lang="fr-FR" altLang="en-US" sz="1600" b="1">
                <a:solidFill>
                  <a:srgbClr val="FF0000"/>
                </a:solidFill>
                <a:sym typeface="Symbol" pitchFamily="18" charset="2"/>
              </a:rPr>
              <a:t>=</a:t>
            </a:r>
            <a:r>
              <a:rPr lang="fr-FR" altLang="en-US" sz="1600" b="1">
                <a:solidFill>
                  <a:srgbClr val="FF0000"/>
                </a:solidFill>
              </a:rPr>
              <a:t>15%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2627313" y="1268413"/>
            <a:ext cx="14398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580063" y="1268413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462809" y="3843338"/>
            <a:ext cx="3583310" cy="90963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1800" cap="none" baseline="30000" dirty="0" smtClean="0">
                <a:solidFill>
                  <a:schemeClr val="tx1"/>
                </a:solidFill>
              </a:rPr>
              <a:t>238</a:t>
            </a:r>
            <a:r>
              <a:rPr lang="fr-FR" altLang="en-US" sz="1800" cap="none" dirty="0" smtClean="0">
                <a:solidFill>
                  <a:schemeClr val="tx1"/>
                </a:solidFill>
              </a:rPr>
              <a:t>U(</a:t>
            </a:r>
            <a:r>
              <a:rPr lang="fr-FR" altLang="en-US" sz="1800" cap="none" dirty="0" err="1" smtClean="0">
                <a:solidFill>
                  <a:schemeClr val="tx1"/>
                </a:solidFill>
              </a:rPr>
              <a:t>n,n</a:t>
            </a:r>
            <a:r>
              <a:rPr lang="fr-FR" altLang="en-US" sz="1800" cap="none" dirty="0" smtClean="0">
                <a:solidFill>
                  <a:schemeClr val="tx1"/>
                </a:solidFill>
              </a:rPr>
              <a:t>’) covariance matrices</a:t>
            </a:r>
            <a:endParaRPr lang="fr-FR" altLang="en-US" sz="1800" cap="non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1"/>
          <a:stretch/>
        </p:blipFill>
        <p:spPr bwMode="auto">
          <a:xfrm>
            <a:off x="46560" y="1196752"/>
            <a:ext cx="55231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24 septembre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059832" y="6381328"/>
            <a:ext cx="5939824" cy="365125"/>
          </a:xfrm>
        </p:spPr>
        <p:txBody>
          <a:bodyPr/>
          <a:lstStyle/>
          <a:p>
            <a:r>
              <a:rPr lang="fr-FR" smtClean="0"/>
              <a:t>ANIMMA 2015, Lisbon | April 22, 2015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36512" y="4996914"/>
            <a:ext cx="53285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/>
              <a:t>Total </a:t>
            </a:r>
            <a:r>
              <a:rPr lang="fr-FR" sz="1400" b="1" dirty="0" err="1" smtClean="0"/>
              <a:t>uncertainty</a:t>
            </a:r>
            <a:r>
              <a:rPr lang="fr-FR" sz="1400" b="1" dirty="0" smtClean="0"/>
              <a:t>: 5.3% @1</a:t>
            </a:r>
            <a:r>
              <a:rPr lang="fr-FR" sz="1400" b="1" dirty="0" smtClean="0">
                <a:latin typeface="Symbol" panose="05050102010706020507" pitchFamily="18" charset="2"/>
              </a:rPr>
              <a:t>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more </a:t>
            </a:r>
            <a:r>
              <a:rPr lang="fr-FR" sz="1400" b="1" dirty="0" err="1" smtClean="0"/>
              <a:t>than</a:t>
            </a:r>
            <a:r>
              <a:rPr lang="fr-FR" sz="1400" b="1" dirty="0" smtClean="0"/>
              <a:t> the </a:t>
            </a:r>
            <a:r>
              <a:rPr lang="fr-FR" sz="1400" b="1" dirty="0" err="1" smtClean="0"/>
              <a:t>required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target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accuracy</a:t>
            </a:r>
            <a:r>
              <a:rPr lang="fr-FR" sz="1400" b="1" dirty="0" smtClean="0"/>
              <a:t> (1%) on PWR power </a:t>
            </a:r>
            <a:r>
              <a:rPr lang="fr-FR" sz="1400" b="1" dirty="0" err="1" smtClean="0"/>
              <a:t>map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calculation</a:t>
            </a:r>
            <a:r>
              <a:rPr lang="fr-FR" sz="1400" b="1" dirty="0" smtClean="0"/>
              <a:t>.</a:t>
            </a:r>
          </a:p>
          <a:p>
            <a:pPr algn="just"/>
            <a:endParaRPr lang="fr-FR" sz="1400" b="1" dirty="0" smtClean="0"/>
          </a:p>
          <a:p>
            <a:pPr algn="just"/>
            <a:endParaRPr lang="fr-FR" sz="1400" b="1" dirty="0" smtClean="0"/>
          </a:p>
          <a:p>
            <a:pPr algn="just"/>
            <a:r>
              <a:rPr lang="fr-FR" sz="1400" b="1" baseline="30000" dirty="0" smtClean="0"/>
              <a:t>238</a:t>
            </a:r>
            <a:r>
              <a:rPr lang="fr-FR" sz="1400" b="1" dirty="0" smtClean="0"/>
              <a:t>U(</a:t>
            </a:r>
            <a:r>
              <a:rPr lang="fr-FR" sz="1400" b="1" dirty="0" err="1" smtClean="0"/>
              <a:t>n,n</a:t>
            </a:r>
            <a:r>
              <a:rPr lang="fr-FR" sz="1400" b="1" dirty="0" smtClean="0"/>
              <a:t>’) </a:t>
            </a:r>
            <a:r>
              <a:rPr lang="fr-FR" sz="1400" b="1" dirty="0" err="1" smtClean="0"/>
              <a:t>takes</a:t>
            </a:r>
            <a:r>
              <a:rPr lang="fr-FR" sz="1400" b="1" dirty="0" smtClean="0"/>
              <a:t> 85% of </a:t>
            </a:r>
            <a:r>
              <a:rPr lang="fr-FR" sz="1400" b="1" dirty="0" err="1" smtClean="0"/>
              <a:t>this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overall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uncertainty</a:t>
            </a:r>
            <a:r>
              <a:rPr lang="fr-FR" sz="1400" b="1" dirty="0" smtClean="0"/>
              <a:t>.</a:t>
            </a:r>
          </a:p>
          <a:p>
            <a:pPr algn="just"/>
            <a:endParaRPr lang="fr-FR" sz="1400" b="1" dirty="0" smtClean="0"/>
          </a:p>
          <a:p>
            <a:pPr algn="just"/>
            <a:endParaRPr lang="fr-FR" sz="1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88723" y="44624"/>
            <a:ext cx="37850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>Project oriented approach GEN-III+IV</a:t>
            </a:r>
            <a:b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>(</a:t>
            </a:r>
            <a:r>
              <a:rPr lang="en-US" sz="1600" b="1" u="sng" dirty="0">
                <a:solidFill>
                  <a:prstClr val="white"/>
                </a:solidFill>
                <a:ea typeface="+mj-ea"/>
                <a:cs typeface="+mj-cs"/>
              </a:rPr>
              <a:t>ND uncertainties </a:t>
            </a:r>
            <a:r>
              <a:rPr lang="en-US" sz="1600" b="1" u="sng" dirty="0" smtClean="0">
                <a:solidFill>
                  <a:prstClr val="white"/>
                </a:solidFill>
                <a:ea typeface="+mj-ea"/>
                <a:cs typeface="+mj-cs"/>
              </a:rPr>
              <a:t>propagation</a:t>
            </a:r>
            <a:r>
              <a:rPr lang="en-US" sz="1600" b="1" dirty="0" smtClean="0">
                <a:solidFill>
                  <a:prstClr val="white"/>
                </a:solidFill>
                <a:ea typeface="+mj-ea"/>
                <a:cs typeface="+mj-cs"/>
              </a:rPr>
              <a:t>)</a:t>
            </a:r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600" b="1" dirty="0" smtClean="0">
                <a:solidFill>
                  <a:prstClr val="white"/>
                </a:solidFill>
                <a:ea typeface="+mj-ea"/>
                <a:cs typeface="+mj-cs"/>
              </a:rPr>
              <a:t>OECD/UAM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5251450" y="3317875"/>
            <a:ext cx="3857625" cy="3495675"/>
            <a:chOff x="3308" y="2090"/>
            <a:chExt cx="2430" cy="2202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08" y="2090"/>
              <a:ext cx="2430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" y="2090"/>
              <a:ext cx="2433" cy="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5356204" y="4517003"/>
            <a:ext cx="2232249" cy="2246769"/>
            <a:chOff x="5364087" y="4509120"/>
            <a:chExt cx="2232249" cy="2246769"/>
          </a:xfrm>
        </p:grpSpPr>
        <p:sp>
          <p:nvSpPr>
            <p:cNvPr id="13" name="Rectangle 12"/>
            <p:cNvSpPr/>
            <p:nvPr/>
          </p:nvSpPr>
          <p:spPr>
            <a:xfrm>
              <a:off x="5364087" y="4509120"/>
              <a:ext cx="504057" cy="360040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40152" y="4797152"/>
              <a:ext cx="1656184" cy="144016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71970" y="6611873"/>
              <a:ext cx="2224366" cy="144016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32" y="1091257"/>
            <a:ext cx="3452978" cy="197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6435090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+ around 3 to 4% for </a:t>
            </a:r>
            <a:r>
              <a:rPr lang="en-US" b="1" baseline="30000" dirty="0" smtClean="0">
                <a:solidFill>
                  <a:srgbClr val="C00000"/>
                </a:solidFill>
              </a:rPr>
              <a:t>235</a:t>
            </a:r>
            <a:r>
              <a:rPr lang="en-US" b="1" dirty="0" smtClean="0">
                <a:solidFill>
                  <a:srgbClr val="C00000"/>
                </a:solidFill>
              </a:rPr>
              <a:t>U PFNS !!!!!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032495"/>
            <a:ext cx="3527425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7504" y="4653136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set: 	</a:t>
            </a:r>
            <a:r>
              <a:rPr lang="en-US" dirty="0" smtClean="0"/>
              <a:t>critical spheres (Radius r1) with fissile material</a:t>
            </a:r>
          </a:p>
          <a:p>
            <a:r>
              <a:rPr lang="en-US" b="1" dirty="0" smtClean="0"/>
              <a:t>Second set</a:t>
            </a:r>
            <a:r>
              <a:rPr lang="en-US" dirty="0" smtClean="0"/>
              <a:t>: 	critical spheres (Radius r2) with the same fissile material are 						reflected by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order perturbation theory shows that the sensitivity to this reflector saving (r2-r1&lt;0) can be expressed as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Reflector</a:t>
            </a:r>
            <a:r>
              <a:rPr lang="en-US" dirty="0" smtClean="0"/>
              <a:t> = S(G)= S</a:t>
            </a:r>
            <a:r>
              <a:rPr lang="en-US" baseline="-25000" dirty="0" smtClean="0"/>
              <a:t>r2</a:t>
            </a:r>
            <a:r>
              <a:rPr lang="en-US" dirty="0" smtClean="0"/>
              <a:t> –S</a:t>
            </a:r>
            <a:r>
              <a:rPr lang="en-US" baseline="-25000" dirty="0" smtClean="0"/>
              <a:t>r1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89263" y="235129"/>
            <a:ext cx="562525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>Needed reduction of the number of Degree Of </a:t>
            </a:r>
            <a:r>
              <a:rPr lang="en-US" sz="1600" b="1" dirty="0" smtClean="0">
                <a:solidFill>
                  <a:prstClr val="white"/>
                </a:solidFill>
                <a:ea typeface="+mj-ea"/>
                <a:cs typeface="+mj-cs"/>
              </a:rPr>
              <a:t>Freedom: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Integral trend tracking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81225" y="1054477"/>
            <a:ext cx="506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Proof by deterministic calculations:</a:t>
            </a:r>
          </a:p>
          <a:p>
            <a:endParaRPr lang="en-US" dirty="0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29" y="1870838"/>
            <a:ext cx="3219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9"/>
          <p:cNvSpPr>
            <a:spLocks noChangeShapeType="1"/>
          </p:cNvSpPr>
          <p:nvPr/>
        </p:nvSpPr>
        <p:spPr bwMode="auto">
          <a:xfrm flipH="1">
            <a:off x="3275856" y="2060848"/>
            <a:ext cx="853827" cy="72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4266321" y="1723902"/>
            <a:ext cx="48600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Constraint by JEZEBEL 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eff</a:t>
            </a:r>
            <a:r>
              <a:rPr lang="en-US" sz="1400" dirty="0" smtClean="0"/>
              <a:t> uncertainties</a:t>
            </a:r>
            <a:endParaRPr lang="en-US" sz="1400" baseline="-25000" dirty="0" smtClean="0"/>
          </a:p>
          <a:p>
            <a:r>
              <a:rPr lang="en-US" sz="1400" dirty="0" smtClean="0"/>
              <a:t>639pcm/% = 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Exp</a:t>
            </a:r>
            <a:r>
              <a:rPr lang="en-US" sz="1400" dirty="0" smtClean="0"/>
              <a:t> /</a:t>
            </a:r>
            <a:r>
              <a:rPr lang="en-US" sz="1400" dirty="0" smtClean="0">
                <a:latin typeface="Symbol" pitchFamily="18" charset="2"/>
              </a:rPr>
              <a:t> D</a:t>
            </a:r>
            <a:r>
              <a:rPr lang="en-US" sz="1400" dirty="0" smtClean="0">
                <a:latin typeface="+mj-lt"/>
              </a:rPr>
              <a:t>Pu239 →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Pu239 = 200 / 639 ≈ 0.3%</a:t>
            </a:r>
          </a:p>
          <a:p>
            <a:endParaRPr lang="en-US" sz="1400" dirty="0" smtClean="0"/>
          </a:p>
          <a:p>
            <a:r>
              <a:rPr lang="en-US" sz="1400" dirty="0" smtClean="0"/>
              <a:t>Then, the reflector saving uncertainty due to </a:t>
            </a:r>
            <a:r>
              <a:rPr lang="en-US" sz="1400" baseline="30000" dirty="0" smtClean="0"/>
              <a:t>239</a:t>
            </a:r>
            <a:r>
              <a:rPr lang="en-US" sz="1400" dirty="0" smtClean="0"/>
              <a:t>Pu is about:</a:t>
            </a:r>
          </a:p>
          <a:p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G= 50pcm/% * 0.3% = 15 </a:t>
            </a:r>
            <a:r>
              <a:rPr lang="en-US" sz="1400" dirty="0" err="1" smtClean="0"/>
              <a:t>pcm</a:t>
            </a:r>
            <a:r>
              <a:rPr lang="en-US" sz="1400" dirty="0" smtClean="0"/>
              <a:t>.</a:t>
            </a:r>
            <a:endParaRPr lang="en-US" sz="1400" baseline="-25000" dirty="0"/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467544" y="3789040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S(G,</a:t>
            </a:r>
            <a:r>
              <a:rPr lang="en-US" baseline="30000" dirty="0" smtClean="0"/>
              <a:t>238</a:t>
            </a:r>
            <a:r>
              <a:rPr lang="en-US" dirty="0" smtClean="0"/>
              <a:t>U) =   S(G,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n,n’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)+(</a:t>
            </a:r>
            <a:r>
              <a:rPr lang="en-US" dirty="0" err="1" smtClean="0"/>
              <a:t>n,n</a:t>
            </a:r>
            <a:r>
              <a:rPr lang="en-US" dirty="0" smtClean="0"/>
              <a:t>))</a:t>
            </a:r>
          </a:p>
          <a:p>
            <a:r>
              <a:rPr lang="en-US" dirty="0" smtClean="0"/>
              <a:t>	+ S(G,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n,f</a:t>
            </a:r>
            <a:r>
              <a:rPr lang="en-US" dirty="0" smtClean="0"/>
              <a:t>)+</a:t>
            </a:r>
            <a:r>
              <a:rPr lang="en-US" dirty="0" err="1" smtClean="0">
                <a:latin typeface="Symbol" pitchFamily="18" charset="2"/>
              </a:rPr>
              <a:t>c</a:t>
            </a:r>
            <a:r>
              <a:rPr lang="en-US" dirty="0" err="1" smtClean="0"/>
              <a:t>+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	+ S(G,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))</a:t>
            </a:r>
          </a:p>
          <a:p>
            <a:r>
              <a:rPr lang="en-US" dirty="0" smtClean="0"/>
              <a:t>	+ S(G,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n,xn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 flipH="1">
            <a:off x="4129683" y="3865984"/>
            <a:ext cx="658340" cy="769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788024" y="3635151"/>
            <a:ext cx="444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-110pcm/%</a:t>
            </a:r>
            <a:endParaRPr lang="en-US" sz="1400" baseline="-25000" dirty="0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 flipH="1" flipV="1">
            <a:off x="3644279" y="4293094"/>
            <a:ext cx="1080120" cy="288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4789647" y="4427238"/>
            <a:ext cx="1870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+115pcm/%</a:t>
            </a:r>
            <a:endParaRPr lang="en-US" sz="1400" baseline="-25000" dirty="0"/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H="1" flipV="1">
            <a:off x="3203847" y="4581127"/>
            <a:ext cx="1508465" cy="7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4788024" y="5219325"/>
            <a:ext cx="2293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-36pcm/%</a:t>
            </a:r>
            <a:endParaRPr lang="en-US" sz="1400" baseline="-25000" dirty="0"/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 flipV="1">
            <a:off x="1763688" y="4979664"/>
            <a:ext cx="576063" cy="140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907704" y="6381328"/>
            <a:ext cx="444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+2pcm/%</a:t>
            </a:r>
            <a:endParaRPr lang="en-US" sz="1400" baseline="-250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089263" y="235129"/>
            <a:ext cx="562525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>Needed reduction of the number of Degree Of </a:t>
            </a:r>
            <a:r>
              <a:rPr lang="en-US" sz="1600" b="1" dirty="0" smtClean="0">
                <a:solidFill>
                  <a:prstClr val="white"/>
                </a:solidFill>
                <a:ea typeface="+mj-ea"/>
                <a:cs typeface="+mj-cs"/>
              </a:rPr>
              <a:t>Freedom: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Integral trend tracking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742392"/>
            <a:ext cx="90364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Large core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eff</a:t>
            </a:r>
            <a:r>
              <a:rPr lang="en-US" dirty="0" smtClean="0"/>
              <a:t>: Big-10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Infinite core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eff</a:t>
            </a:r>
            <a:r>
              <a:rPr lang="en-US" dirty="0" smtClean="0"/>
              <a:t>=k</a:t>
            </a:r>
            <a:r>
              <a:rPr lang="en-US" baseline="-25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=1.0</a:t>
            </a:r>
            <a:r>
              <a:rPr lang="en-US" dirty="0" smtClean="0"/>
              <a:t>: SCHERZO+MINERVE+SNEAK8</a:t>
            </a:r>
          </a:p>
          <a:p>
            <a:pPr algn="ctr"/>
            <a:r>
              <a:rPr lang="en-US" dirty="0" smtClean="0"/>
              <a:t>(</a:t>
            </a:r>
            <a:r>
              <a:rPr lang="en-US" baseline="30000" dirty="0" smtClean="0"/>
              <a:t>235</a:t>
            </a:r>
            <a:r>
              <a:rPr lang="en-US" dirty="0" smtClean="0"/>
              <a:t>U/</a:t>
            </a:r>
            <a:r>
              <a:rPr lang="en-US" baseline="30000" dirty="0" smtClean="0"/>
              <a:t>238</a:t>
            </a:r>
            <a:r>
              <a:rPr lang="en-US" dirty="0" smtClean="0"/>
              <a:t>U=6.7% enrichment is needed to be just critical for infinite geometry)</a:t>
            </a:r>
          </a:p>
          <a:p>
            <a:pPr algn="ctr"/>
            <a:r>
              <a:rPr lang="en-US" dirty="0" smtClean="0"/>
              <a:t>avoiding so the sensitivity to Secondary Angular Distributions !!!</a:t>
            </a:r>
            <a:endParaRPr lang="en-US" dirty="0"/>
          </a:p>
        </p:txBody>
      </p:sp>
      <p:pic>
        <p:nvPicPr>
          <p:cNvPr id="20" name="Picture 4" descr="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8133" y="478731"/>
            <a:ext cx="2330450" cy="3046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51645" y="2756068"/>
            <a:ext cx="3602389" cy="188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96" y="764704"/>
            <a:ext cx="2852344" cy="2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38" y="3505882"/>
            <a:ext cx="3260774" cy="18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023250" y="3933056"/>
            <a:ext cx="13135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748878" y="4530892"/>
            <a:ext cx="16953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172814" y="5301208"/>
            <a:ext cx="975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89263" y="116632"/>
            <a:ext cx="562525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>Needed reduction of the number of Degree Of </a:t>
            </a:r>
            <a:r>
              <a:rPr lang="en-US" sz="1600" b="1" dirty="0" smtClean="0">
                <a:solidFill>
                  <a:prstClr val="white"/>
                </a:solidFill>
                <a:ea typeface="+mj-ea"/>
                <a:cs typeface="+mj-cs"/>
              </a:rPr>
              <a:t>Freedom: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Integral trend tracking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0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/>
          </p:cNvSpPr>
          <p:nvPr/>
        </p:nvSpPr>
        <p:spPr bwMode="auto">
          <a:xfrm>
            <a:off x="395288" y="1268413"/>
            <a:ext cx="87487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ＭＳ Ｐゴシック" charset="-128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Integral Exp. with strong sensitivity to </a:t>
            </a:r>
            <a:r>
              <a:rPr kumimoji="0" lang="en-US" sz="2200" b="0" i="0" u="none" strike="noStrike" kern="1200" cap="none" spc="0" normalizeH="0" baseline="3000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238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U(</a:t>
            </a:r>
            <a:r>
              <a:rPr kumimoji="0" lang="en-US" sz="2200" b="0" i="0" u="none" strike="noStrike" kern="1200" cap="none" spc="0" normalizeH="0" baseline="0" dirty="0" err="1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n,n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’) are :</a:t>
            </a: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Reactivity worth of </a:t>
            </a:r>
            <a:r>
              <a:rPr kumimoji="0" lang="en-US" sz="1800" b="1" i="0" u="none" strike="noStrike" kern="1200" cap="none" spc="0" normalizeH="0" baseline="3000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nat</a:t>
            </a:r>
            <a:r>
              <a:rPr kumimoji="0" lang="en-US" sz="1800" b="1" i="0" u="none" strike="noStrike" kern="1200" cap="none" spc="0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U</a:t>
            </a: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reflectors</a:t>
            </a: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 LANL U235 spheres</a:t>
            </a: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	 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Godiva bare sphere(HMF-001)</a:t>
            </a: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	 </a:t>
            </a:r>
            <a:r>
              <a:rPr kumimoji="0" lang="en-US" sz="1600" b="0" i="0" u="none" strike="noStrike" kern="1200" cap="none" spc="0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Topsy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(HMF-002), Flattop (HMF-028) </a:t>
            </a: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 Russian Pu spheres</a:t>
            </a: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	 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PMF-022, PMF-041, PMF-020</a:t>
            </a: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 LANL Pu spheres</a:t>
            </a: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	 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PMF-001, PMF-010, PMF-006 </a:t>
            </a: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Fast reactors with metallic U slightly-enriched fuel</a:t>
            </a: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36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   SCHERZO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: K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∞ = 1 (</a:t>
            </a:r>
            <a:r>
              <a:rPr kumimoji="0" lang="en-US" sz="1600" b="0" i="0" u="none" strike="noStrike" kern="1200" cap="none" spc="0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Minerve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 + Sneak)</a:t>
            </a:r>
          </a:p>
          <a:p>
            <a:pPr marL="1009650" marR="0" lvl="3" indent="-238125" algn="l" defTabSz="914400" rtl="0" eaLnBrk="0" fontAlgn="base" latinLnBrk="0" hangingPunct="0">
              <a:lnSpc>
                <a:spcPts val="2000"/>
              </a:lnSpc>
              <a:spcBef>
                <a:spcPts val="200"/>
              </a:spcBef>
              <a:spcAft>
                <a:spcPct val="0"/>
              </a:spcAft>
              <a:buClr>
                <a:srgbClr val="666666"/>
              </a:buClr>
              <a:buSzPct val="36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   BIG-TEN : large critical core 10%</a:t>
            </a:r>
            <a:r>
              <a:rPr kumimoji="0" lang="en-US" sz="1600" b="0" i="0" u="none" strike="noStrike" kern="1200" cap="none" spc="0" normalizeH="0" baseline="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235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charset="0"/>
              </a:rPr>
              <a:t>U</a:t>
            </a: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ts val="2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  <a:cs typeface="Arial" charset="0"/>
            </a:endParaRP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</a:t>
            </a:r>
            <a:r>
              <a:rPr kumimoji="0" lang="en-US" sz="2000" b="1" i="0" u="none" strike="noStrike" kern="1200" cap="none" spc="0" normalizeH="0" baseline="-25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f</a:t>
            </a:r>
            <a:r>
              <a:rPr kumimoji="0" lang="en-US" sz="2000" b="1" i="0" u="none" strike="noStrike" kern="1200" cap="none" spc="0" normalizeH="0" baseline="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U</a:t>
            </a:r>
            <a:r>
              <a:rPr kumimoji="0" lang="en-US" sz="2000" b="1" i="0" u="none" strike="noStrike" kern="1200" cap="none" spc="0" normalizeH="0" baseline="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238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</a:t>
            </a:r>
            <a:r>
              <a:rPr kumimoji="0" lang="en-US" sz="2000" b="1" i="0" u="none" strike="noStrike" kern="1200" cap="none" spc="0" normalizeH="0" baseline="-25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f</a:t>
            </a:r>
            <a:r>
              <a:rPr kumimoji="0" lang="en-US" sz="2000" b="1" i="0" u="none" strike="noStrike" kern="1200" cap="none" spc="0" normalizeH="0" baseline="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U</a:t>
            </a:r>
            <a:r>
              <a:rPr kumimoji="0" lang="en-US" sz="2000" b="1" i="0" u="none" strike="noStrike" kern="1200" cap="none" spc="0" normalizeH="0" baseline="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235</a:t>
            </a: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spectral index in U media</a:t>
            </a: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	(SCHERZO, ERMINE, BIG-TEN)</a:t>
            </a: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</p:txBody>
      </p:sp>
      <p:pic>
        <p:nvPicPr>
          <p:cNvPr id="28" name="Picture 4" descr="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789363"/>
            <a:ext cx="2330450" cy="304641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030913" y="5927725"/>
            <a:ext cx="271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BIG-TEN: TRIPOLI4 geometry </a:t>
            </a:r>
          </a:p>
        </p:txBody>
      </p:sp>
      <p:pic>
        <p:nvPicPr>
          <p:cNvPr id="31" name="Picture 6" descr="graph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24025"/>
            <a:ext cx="19621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226175" y="3411538"/>
            <a:ext cx="2233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VNIITF reflected Sphere </a:t>
            </a: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4211638" y="2852738"/>
            <a:ext cx="1873250" cy="431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5076825" y="5157788"/>
            <a:ext cx="1223963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6378575" y="1747838"/>
            <a:ext cx="1481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Fissile Pu sphere 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231188" y="2151063"/>
            <a:ext cx="83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cs typeface="Arial" charset="0"/>
              </a:rPr>
              <a:t>U</a:t>
            </a:r>
            <a:r>
              <a:rPr kumimoji="0" lang="fr-FR" sz="1200" b="1" i="0" u="none" strike="noStrike" kern="0" cap="none" spc="0" normalizeH="0" baseline="3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cs typeface="Arial" charset="0"/>
              </a:rPr>
              <a:t>depleted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cs typeface="Arial" charset="0"/>
              </a:rPr>
              <a:t>reflector 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7092950" y="1973263"/>
            <a:ext cx="215900" cy="7921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7596188" y="2420938"/>
            <a:ext cx="720725" cy="287337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89263" y="235129"/>
            <a:ext cx="562525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>Needed reduction of the number of Degree Of </a:t>
            </a:r>
            <a:r>
              <a:rPr lang="en-US" sz="1600" b="1" dirty="0" smtClean="0">
                <a:solidFill>
                  <a:prstClr val="white"/>
                </a:solidFill>
                <a:ea typeface="+mj-ea"/>
                <a:cs typeface="+mj-cs"/>
              </a:rPr>
              <a:t>Freedom: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Integral trend tracking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 animBg="1"/>
      <p:bldP spid="34" grpId="0" animBg="1"/>
      <p:bldP spid="35" grpId="0"/>
      <p:bldP spid="36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/>
          </p:cNvSpPr>
          <p:nvPr/>
        </p:nvSpPr>
        <p:spPr bwMode="auto">
          <a:xfrm>
            <a:off x="395288" y="1125538"/>
            <a:ext cx="8748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ＭＳ Ｐゴシック" charset="-128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3D flux measurements in large PWRs :</a:t>
            </a: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60363" marR="0" lvl="1" indent="-360363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 </a:t>
            </a: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Fission Chamber measurements at BOL HZP start-up : French N4 1500 </a:t>
            </a:r>
            <a:r>
              <a:rPr kumimoji="0" lang="en-US" sz="1800" b="1" i="0" u="none" strike="noStrike" kern="120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MWe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44307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173788" y="3308350"/>
            <a:ext cx="207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N4 Radial cut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TRIPOLI4 geometry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89263" y="235129"/>
            <a:ext cx="562525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a typeface="+mj-ea"/>
                <a:cs typeface="+mj-cs"/>
              </a:rPr>
              <a:t>Needed reduction of the number of Degree Of </a:t>
            </a:r>
            <a:r>
              <a:rPr lang="en-US" sz="1600" b="1" dirty="0" smtClean="0">
                <a:solidFill>
                  <a:prstClr val="white"/>
                </a:solidFill>
                <a:ea typeface="+mj-ea"/>
                <a:cs typeface="+mj-cs"/>
              </a:rPr>
              <a:t>Freedom: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Integral trend tracking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 VA</Template>
  <TotalTime>9895</TotalTime>
  <Words>1262</Words>
  <Application>Microsoft Office PowerPoint</Application>
  <PresentationFormat>Affichage à l'écran (4:3)</PresentationFormat>
  <Paragraphs>192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CEA VA</vt:lpstr>
      <vt:lpstr>Decompensating effects in nuclear data integral benchmarking:   How to tag a specific xs ?  example of 238U(n,n’), p(n,p) and 235U (or 239Pu) PFNS</vt:lpstr>
      <vt:lpstr> OUTLINE:  A recent example</vt:lpstr>
      <vt:lpstr>Project oriented approach GEN-III+IV (ND uncertainties propagation)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Principle OF the excalibur experiment</vt:lpstr>
      <vt:lpstr> Principle OF the excalibur experiment</vt:lpstr>
      <vt:lpstr>Experimental devices and set-up description </vt:lpstr>
      <vt:lpstr>Experimental devices and set-up description, first phase; the Sphere</vt:lpstr>
      <vt:lpstr>Experimental devices and set-up description, second phase; cylinders</vt:lpstr>
      <vt:lpstr>Experimental devices and set-up description</vt:lpstr>
      <vt:lpstr>Rough data and first experimental results</vt:lpstr>
      <vt:lpstr>Not the end of the story !!!!</vt:lpstr>
      <vt:lpstr>ANOther example for a needed decompensation</vt:lpstr>
      <vt:lpstr>Other example for a needed decompensation</vt:lpstr>
      <vt:lpstr>Decompensating XS effects</vt:lpstr>
      <vt:lpstr>CONCLUSIONS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BM205129</dc:creator>
  <cp:lastModifiedBy>BERNARD David 165617</cp:lastModifiedBy>
  <cp:revision>290</cp:revision>
  <cp:lastPrinted>2015-09-24T15:28:57Z</cp:lastPrinted>
  <dcterms:created xsi:type="dcterms:W3CDTF">2012-10-30T13:30:24Z</dcterms:created>
  <dcterms:modified xsi:type="dcterms:W3CDTF">2015-09-25T09:12:31Z</dcterms:modified>
</cp:coreProperties>
</file>